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7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1BCF-82AE-874A-99CC-68DCDFDCD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DC03F-661A-DB41-BD50-43D432DDD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AFE2-8D4E-DD45-856E-391CDAA9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C1A1D-56B1-014D-A61A-558ABD1D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EFAFA-F998-BC43-8362-5B8A4A2E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1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AA7A-3794-E444-9EFA-CC89797E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3A77A-BCCE-8947-BFC4-2102FAF2A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AE7B-EE82-4A47-8BE3-421323F5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56CEB-5D27-5943-A275-9EC271F32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32A78-6922-CA41-886C-7C801037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CC0108-37ED-004C-9187-C8985B76A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51560-72BB-4840-8F75-CB18EA4E5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875E6-F300-444C-9E10-14FDCDC8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0DF-CD62-4546-81AD-F8797FCA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3A765-B51F-E947-9F14-31DE5AD6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4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5432-7720-2C4F-9C2F-E7CA7B5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EEA6-5ACC-2E44-85EF-529F76C1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52AF8-061D-C247-8B48-13A1DFCA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9BF39-B164-E348-B404-7F1476D0F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26707-2FED-9441-A3FF-4C945829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69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82B7-24E5-AC48-AE03-1247F338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F4B18-BB86-AD43-BAB3-8899E8858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5B46B-9A1B-F142-93B3-79A5E2CAB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18717-88DF-5748-A84E-38899F8D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08EF4-2CDC-004E-BE3C-16E3A7F2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29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C7A5-9B21-B748-A54C-D564DFD3F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F4A9-F347-1F4F-87E7-5FCFAAB36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3F501-A396-7748-8A69-7D7091AB0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4A29C-77B9-9841-B669-AD4A916A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589DB-82BB-A94C-B0D6-4B62086B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9B51E-2779-024F-8109-79F8F86C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4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CC0E-0BD1-7841-BEAC-7C10121B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751A0-CED4-424D-A0E8-13A4EC4AD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79529-C0ED-F947-AC0F-9262188F9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0EEAC-AA1A-6949-97A6-730465FFF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E2901-FD78-5445-B601-9D5E3A565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2271E-3D07-284E-9150-212A6452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608B4A-024F-1D40-832F-81C264D4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ECB216-A16B-DA44-A971-BBAE095B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64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8A2D-A19F-6A48-985B-9156ED19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8CBAC-019C-584F-89D5-C9C7856A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D1AD0-9BA5-434B-8919-3D2BEA7F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4B0B8-84B3-964F-AB67-F45FF8B5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6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6CCADA-D0FD-2A49-BBD1-E285F248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A4BCE-C25F-A743-924D-20BB5F49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AF2AC-CEE9-304A-ABF1-3392A630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4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FA89-6428-6140-9164-0AAF95CC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BDEA6-4B7F-D843-9892-22A1619D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E749C-B3A0-314A-9A61-5867A9B67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322E7-7FF9-104E-B949-5CB35302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EEB2D-CE0D-B74E-9B5A-9704BA5E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5A725-98F6-6745-AC55-5F7374A9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4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D65B-3EB7-D049-B680-191E5D9D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9C2F06-556F-F94D-AB64-3978265E3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95E0D-5B44-6B43-A94C-E8AFBFC8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E6F20-F5B5-0244-A1D6-778EB8BC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4264C-E99B-A24A-88FB-042A0F0A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D30F6-1862-9F41-99BF-99767EB2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7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1E812-89AC-924C-9DAD-2569BBCC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F17BF-5FEE-794E-B8B3-4CB96F9A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A2C7-B019-B341-9562-D526C7D4C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A5B9A-444D-7A45-A3E3-DCAF834B85B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C172F-AD5E-9543-8278-44D684508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01B9E-31D3-C340-97F2-5106CA213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08988-CF52-8D4F-A4BC-688534DC7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40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DDF1-6FC1-2940-87CE-647EFF450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B693-0E73-EF42-8F3E-66E4D8CCC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</p:txBody>
      </p:sp>
    </p:spTree>
    <p:extLst>
      <p:ext uri="{BB962C8B-B14F-4D97-AF65-F5344CB8AC3E}">
        <p14:creationId xmlns:p14="http://schemas.microsoft.com/office/powerpoint/2010/main" val="180681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B7349E-E63D-654B-815B-792D5050D0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Parameter Regularization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B7349E-E63D-654B-815B-792D5050D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05BE05-2D75-4546-8BB7-9661B38D5E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Also known as “ridge” or “Tikhonov” regularization</a:t>
                </a:r>
              </a:p>
              <a:p>
                <a:r>
                  <a:rPr lang="en-US" dirty="0"/>
                  <a:t>Balances high weight values vs cost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05BE05-2D75-4546-8BB7-9661B38D5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5789" b="-1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50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B7349E-E63D-654B-815B-792D5050D0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Parameter Regularization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B7349E-E63D-654B-815B-792D5050D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05BE05-2D75-4546-8BB7-9661B38D5E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Shrinks model weight values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05BE05-2D75-4546-8BB7-9661B38D5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6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17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81455-755D-2447-9288-F505910703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Parameter Regularization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81455-755D-2447-9288-F505910703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65F74FF-FD19-B54E-8B82-07E67150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1690688"/>
            <a:ext cx="6222076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1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689EC-B483-AF4B-97AC-6B6C55B96D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Parameter Regularization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F689EC-B483-AF4B-97AC-6B6C55B96D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1DDEC-F850-BD4E-94FC-160E58413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Also known as “lasso” regularization</a:t>
                </a:r>
              </a:p>
              <a:p>
                <a:r>
                  <a:rPr lang="en-US" dirty="0"/>
                  <a:t>Balances high weight values vs cost function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1DDEC-F850-BD4E-94FC-160E58413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5789" b="-1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40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5324F5-03C5-F24E-A3A6-819B1CC880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Parameter Regularization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5324F5-03C5-F24E-A3A6-819B1CC88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3141013-2B35-D547-84F9-1934DC0A6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69"/>
          <a:stretch/>
        </p:blipFill>
        <p:spPr>
          <a:xfrm>
            <a:off x="1955799" y="1817687"/>
            <a:ext cx="7445375" cy="44555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2DB649-D4B2-EA42-91D3-0DC3EB659B2B}"/>
                  </a:ext>
                </a:extLst>
              </p:cNvPr>
              <p:cNvSpPr/>
              <p:nvPr/>
            </p:nvSpPr>
            <p:spPr>
              <a:xfrm>
                <a:off x="3227751" y="6138674"/>
                <a:ext cx="5959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2DB649-D4B2-EA42-91D3-0DC3EB659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751" y="6138674"/>
                <a:ext cx="59599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FE0A9B-CBA1-C746-9E8A-50AB5A83EA3A}"/>
                  </a:ext>
                </a:extLst>
              </p:cNvPr>
              <p:cNvSpPr/>
              <p:nvPr/>
            </p:nvSpPr>
            <p:spPr>
              <a:xfrm>
                <a:off x="6666276" y="6138674"/>
                <a:ext cx="6036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FE0A9B-CBA1-C746-9E8A-50AB5A83EA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76" y="6138674"/>
                <a:ext cx="60369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961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BB78-EEDA-BF41-ACA8-A0C4B6D5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norm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2A4C8-9DCB-9D4A-8BA2-B8C1C49521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Relies on the assumption that smaller weights create a simpler model</a:t>
                </a:r>
              </a:p>
              <a:p>
                <a:r>
                  <a:rPr lang="en-US" dirty="0"/>
                  <a:t>Two most common weight norms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creates sparse models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creates balance between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2A4C8-9DCB-9D4A-8BA2-B8C1C4952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056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2556-8807-5248-A7C6-EB5166CD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CE85-5BBC-9544-A86F-B455BB3F9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Weight Norm Regularization</a:t>
            </a:r>
          </a:p>
          <a:p>
            <a:r>
              <a:rPr lang="en-US" b="1" dirty="0"/>
              <a:t>Other Types of Regularization</a:t>
            </a:r>
          </a:p>
          <a:p>
            <a:r>
              <a:rPr lang="en-US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25446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C9B2-06F3-5748-B225-1562AF1A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B1C9B-9EE4-DF43-A997-2BFCF8574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670550" cy="4852987"/>
          </a:xfrm>
        </p:spPr>
        <p:txBody>
          <a:bodyPr>
            <a:normAutofit/>
          </a:bodyPr>
          <a:lstStyle/>
          <a:p>
            <a:r>
              <a:rPr lang="en-US" dirty="0"/>
              <a:t>Stop training the model when the generalization error stops decreasing</a:t>
            </a:r>
          </a:p>
          <a:p>
            <a:r>
              <a:rPr lang="en-US" dirty="0"/>
              <a:t>Typically set some threshold (i.e. 1%) and specify if generalization error does not drop by the threshold over some number of epochs, stop training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3849E-D973-5747-9EAA-BFAC15D5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0" y="1690688"/>
            <a:ext cx="5086569" cy="34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7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477D-B860-2F48-835A-45A679E1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21B08-E76B-774E-83AF-A2D8DC04F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8238" cy="4351338"/>
          </a:xfrm>
        </p:spPr>
        <p:txBody>
          <a:bodyPr/>
          <a:lstStyle/>
          <a:p>
            <a:r>
              <a:rPr lang="en-US" dirty="0"/>
              <a:t>Add noise, either randomly or following some meaningful distribution, to your data</a:t>
            </a:r>
          </a:p>
          <a:p>
            <a:r>
              <a:rPr lang="en-US" dirty="0"/>
              <a:t>Prevents model from learning patterns that are not meaningful to your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0487D-6998-CA4B-909C-DC82BF15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12" y="1114425"/>
            <a:ext cx="421347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65A7-3DA1-8C44-8678-42433BA4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5B522-5377-4D4A-8F76-50583E766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neural network to create a noise pattern that optimally throws off the network you are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F9A4E-9677-764E-90DE-4FFFE134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7" y="2744787"/>
            <a:ext cx="8890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2556-8807-5248-A7C6-EB5166CD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CE85-5BBC-9544-A86F-B455BB3F9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  <a:p>
            <a:r>
              <a:rPr lang="en-US" dirty="0"/>
              <a:t>Weight Norm Regularization</a:t>
            </a:r>
          </a:p>
          <a:p>
            <a:r>
              <a:rPr lang="en-US" dirty="0"/>
              <a:t>Other Types of Regularization</a:t>
            </a:r>
          </a:p>
          <a:p>
            <a:r>
              <a:rPr lang="en-US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926014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2556-8807-5248-A7C6-EB5166CD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CE85-5BBC-9544-A86F-B455BB3F9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Weight Norm Regularization</a:t>
            </a:r>
          </a:p>
          <a:p>
            <a:r>
              <a:rPr lang="en-US" dirty="0"/>
              <a:t>Other Types of Regularization</a:t>
            </a:r>
          </a:p>
          <a:p>
            <a:r>
              <a:rPr lang="en-US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827479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256F-63B3-934A-BD9A-AEA58579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B0A32-EED3-BD41-9A58-CF9ECC61B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many problems, learning one model is good but learning multiple models is better</a:t>
            </a:r>
          </a:p>
          <a:p>
            <a:r>
              <a:rPr lang="en-US" dirty="0"/>
              <a:t>Models are trained with with subsets of the data, different parameter values,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Collection of final model is then averaged together</a:t>
            </a:r>
          </a:p>
        </p:txBody>
      </p:sp>
    </p:spTree>
    <p:extLst>
      <p:ext uri="{BB962C8B-B14F-4D97-AF65-F5344CB8AC3E}">
        <p14:creationId xmlns:p14="http://schemas.microsoft.com/office/powerpoint/2010/main" val="2255386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A62F-7E9D-2A4B-843F-A66344D4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for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20B9-5E70-2447-AFBD-E3F54E40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24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Training multiple neural networks can be very costly</a:t>
            </a:r>
          </a:p>
          <a:p>
            <a:r>
              <a:rPr lang="en-US" dirty="0"/>
              <a:t>We can approximate this by sampling portions of our network at a time during training</a:t>
            </a:r>
          </a:p>
          <a:p>
            <a:r>
              <a:rPr lang="en-US" dirty="0"/>
              <a:t>“Speciﬁcally, dropout trains the ensemble consisting of all subnetworks that can be formed by removing nonoutput units from an underlying base network”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B11E7-DF92-1D42-8F06-FD490BAF8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"/>
          <a:stretch/>
        </p:blipFill>
        <p:spPr>
          <a:xfrm>
            <a:off x="5863711" y="1449692"/>
            <a:ext cx="5490089" cy="540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13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87BC-496F-204B-9550-56EB12F5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FCE7F-C4BF-5649-B1D8-73087585E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Train all possible subnetworks of your network</a:t>
            </a:r>
          </a:p>
          <a:p>
            <a:r>
              <a:rPr lang="en-US" dirty="0"/>
              <a:t>During training, randomly set some portion of weight values to zero during each minibatch</a:t>
            </a:r>
          </a:p>
          <a:p>
            <a:r>
              <a:rPr lang="en-US" dirty="0"/>
              <a:t>Only train the weights associated that were not set to zero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66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9B37-ABAE-E64C-9881-036FC7FA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Training Computational Graph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42A304-E511-774E-8DB3-F094D1D57F3E}"/>
              </a:ext>
            </a:extLst>
          </p:cNvPr>
          <p:cNvGrpSpPr/>
          <p:nvPr/>
        </p:nvGrpSpPr>
        <p:grpSpPr>
          <a:xfrm>
            <a:off x="1655267" y="2636926"/>
            <a:ext cx="2445245" cy="3892563"/>
            <a:chOff x="1655268" y="4463549"/>
            <a:chExt cx="1297790" cy="20659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ABC5D31-F7F6-6643-9253-B7CBB1B119CB}"/>
                    </a:ext>
                  </a:extLst>
                </p:cNvPr>
                <p:cNvSpPr/>
                <p:nvPr/>
              </p:nvSpPr>
              <p:spPr>
                <a:xfrm>
                  <a:off x="1886889" y="5912892"/>
                  <a:ext cx="342329" cy="3423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ABC5D31-F7F6-6643-9253-B7CBB1B119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889" y="5912892"/>
                  <a:ext cx="342329" cy="34232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F4D6FF0-6F7C-7646-9300-6A4B953A0CC1}"/>
                </a:ext>
              </a:extLst>
            </p:cNvPr>
            <p:cNvCxnSpPr>
              <a:endCxn id="12" idx="3"/>
            </p:cNvCxnSpPr>
            <p:nvPr/>
          </p:nvCxnSpPr>
          <p:spPr>
            <a:xfrm flipV="1">
              <a:off x="1655268" y="6205088"/>
              <a:ext cx="281755" cy="324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C37068B-2618-8C42-BAAC-DBE1AE9110A3}"/>
                </a:ext>
              </a:extLst>
            </p:cNvPr>
            <p:cNvCxnSpPr>
              <a:cxnSpLocks/>
              <a:endCxn id="12" idx="5"/>
            </p:cNvCxnSpPr>
            <p:nvPr/>
          </p:nvCxnSpPr>
          <p:spPr>
            <a:xfrm flipH="1" flipV="1">
              <a:off x="2179086" y="6205088"/>
              <a:ext cx="281755" cy="296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427A35-614C-E44A-B250-8ED5D1DF4202}"/>
                    </a:ext>
                  </a:extLst>
                </p:cNvPr>
                <p:cNvSpPr txBox="1"/>
                <p:nvPr/>
              </p:nvSpPr>
              <p:spPr>
                <a:xfrm>
                  <a:off x="1682582" y="6233567"/>
                  <a:ext cx="88497" cy="133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427A35-614C-E44A-B250-8ED5D1DF4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582" y="6233567"/>
                  <a:ext cx="88497" cy="133721"/>
                </a:xfrm>
                <a:prstGeom prst="rect">
                  <a:avLst/>
                </a:prstGeom>
                <a:blipFill>
                  <a:blip r:embed="rId3"/>
                  <a:stretch>
                    <a:fillRect l="-13333" r="-13333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53E60BB-CEAF-354B-9AB7-ED810AF316FD}"/>
                    </a:ext>
                  </a:extLst>
                </p:cNvPr>
                <p:cNvSpPr txBox="1"/>
                <p:nvPr/>
              </p:nvSpPr>
              <p:spPr>
                <a:xfrm>
                  <a:off x="2354152" y="6161166"/>
                  <a:ext cx="234258" cy="1392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53E60BB-CEAF-354B-9AB7-ED810AF31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152" y="6161166"/>
                  <a:ext cx="234258" cy="139261"/>
                </a:xfrm>
                <a:prstGeom prst="rect">
                  <a:avLst/>
                </a:prstGeom>
                <a:blipFill>
                  <a:blip r:embed="rId4"/>
                  <a:stretch>
                    <a:fillRect l="-8333" t="-4545" r="-11111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F57BA0-5BFF-6440-966B-B49058803C1B}"/>
                </a:ext>
              </a:extLst>
            </p:cNvPr>
            <p:cNvCxnSpPr>
              <a:cxnSpLocks/>
              <a:stCxn id="12" idx="0"/>
              <a:endCxn id="18" idx="3"/>
            </p:cNvCxnSpPr>
            <p:nvPr/>
          </p:nvCxnSpPr>
          <p:spPr>
            <a:xfrm flipV="1">
              <a:off x="2058055" y="5654722"/>
              <a:ext cx="256351" cy="258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1BB4ED-0BD7-3941-9836-68C5E8CC52BB}"/>
                </a:ext>
              </a:extLst>
            </p:cNvPr>
            <p:cNvSpPr/>
            <p:nvPr/>
          </p:nvSpPr>
          <p:spPr>
            <a:xfrm>
              <a:off x="2264273" y="5362525"/>
              <a:ext cx="342329" cy="3423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FF9F55-4962-6F43-9453-91BC66C349E8}"/>
                </a:ext>
              </a:extLst>
            </p:cNvPr>
            <p:cNvCxnSpPr>
              <a:cxnSpLocks/>
              <a:endCxn id="18" idx="5"/>
            </p:cNvCxnSpPr>
            <p:nvPr/>
          </p:nvCxnSpPr>
          <p:spPr>
            <a:xfrm flipH="1" flipV="1">
              <a:off x="2556470" y="5654722"/>
              <a:ext cx="281755" cy="303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A799134-CCDD-534B-872C-08F201D6CE4A}"/>
                    </a:ext>
                  </a:extLst>
                </p:cNvPr>
                <p:cNvSpPr txBox="1"/>
                <p:nvPr/>
              </p:nvSpPr>
              <p:spPr>
                <a:xfrm>
                  <a:off x="2744274" y="5573881"/>
                  <a:ext cx="208784" cy="1426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A799134-CCDD-534B-872C-08F201D6CE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274" y="5573881"/>
                  <a:ext cx="208784" cy="142697"/>
                </a:xfrm>
                <a:prstGeom prst="rect">
                  <a:avLst/>
                </a:prstGeom>
                <a:blipFill>
                  <a:blip r:embed="rId5"/>
                  <a:stretch>
                    <a:fillRect l="-18750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BE603A-A49F-9B4E-A6C5-A03406EDBAA2}"/>
                </a:ext>
              </a:extLst>
            </p:cNvPr>
            <p:cNvCxnSpPr>
              <a:cxnSpLocks/>
              <a:stCxn id="18" idx="0"/>
              <a:endCxn id="23" idx="4"/>
            </p:cNvCxnSpPr>
            <p:nvPr/>
          </p:nvCxnSpPr>
          <p:spPr>
            <a:xfrm flipV="1">
              <a:off x="2435438" y="5098168"/>
              <a:ext cx="507" cy="26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54E8240-F12C-E144-9698-10A8EA315625}"/>
                    </a:ext>
                  </a:extLst>
                </p:cNvPr>
                <p:cNvSpPr txBox="1"/>
                <p:nvPr/>
              </p:nvSpPr>
              <p:spPr>
                <a:xfrm>
                  <a:off x="2501205" y="5093151"/>
                  <a:ext cx="204512" cy="1426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54E8240-F12C-E144-9698-10A8EA315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1205" y="5093151"/>
                  <a:ext cx="204512" cy="142697"/>
                </a:xfrm>
                <a:prstGeom prst="rect">
                  <a:avLst/>
                </a:prstGeom>
                <a:blipFill>
                  <a:blip r:embed="rId6"/>
                  <a:stretch>
                    <a:fillRect l="-9677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B6036D0-987C-6C41-A541-207FAEA8E897}"/>
                    </a:ext>
                  </a:extLst>
                </p:cNvPr>
                <p:cNvSpPr/>
                <p:nvPr/>
              </p:nvSpPr>
              <p:spPr>
                <a:xfrm>
                  <a:off x="2264780" y="4755839"/>
                  <a:ext cx="342329" cy="3423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B6036D0-987C-6C41-A541-207FAEA8E8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4780" y="4755839"/>
                  <a:ext cx="342329" cy="342329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6A3154-1BE3-FA4A-99DA-43B8490D9E51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2435945" y="4463549"/>
              <a:ext cx="0" cy="292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C92842-CF00-3B44-9576-22DF999A77E8}"/>
                    </a:ext>
                  </a:extLst>
                </p:cNvPr>
                <p:cNvSpPr txBox="1"/>
                <p:nvPr/>
              </p:nvSpPr>
              <p:spPr>
                <a:xfrm>
                  <a:off x="2159509" y="4538346"/>
                  <a:ext cx="209526" cy="1426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C92842-CF00-3B44-9576-22DF999A77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9509" y="4538346"/>
                  <a:ext cx="209526" cy="142697"/>
                </a:xfrm>
                <a:prstGeom prst="rect">
                  <a:avLst/>
                </a:prstGeom>
                <a:blipFill>
                  <a:blip r:embed="rId8"/>
                  <a:stretch>
                    <a:fillRect l="-9375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F2B6A4D-7CB1-9B43-A35E-4BADF3213190}"/>
              </a:ext>
            </a:extLst>
          </p:cNvPr>
          <p:cNvSpPr/>
          <p:nvPr/>
        </p:nvSpPr>
        <p:spPr>
          <a:xfrm>
            <a:off x="4872038" y="3510148"/>
            <a:ext cx="1585912" cy="933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B84212D-00B1-7846-B354-9AA9219ED35B}"/>
                  </a:ext>
                </a:extLst>
              </p:cNvPr>
              <p:cNvSpPr/>
              <p:nvPr/>
            </p:nvSpPr>
            <p:spPr>
              <a:xfrm>
                <a:off x="7881298" y="4250262"/>
                <a:ext cx="645003" cy="64500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B84212D-00B1-7846-B354-9AA9219ED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298" y="4250262"/>
                <a:ext cx="645003" cy="64500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3EEF7BD-3702-E04A-B270-5E87E0E00148}"/>
              </a:ext>
            </a:extLst>
          </p:cNvPr>
          <p:cNvCxnSpPr>
            <a:endCxn id="82" idx="3"/>
          </p:cNvCxnSpPr>
          <p:nvPr/>
        </p:nvCxnSpPr>
        <p:spPr>
          <a:xfrm flipV="1">
            <a:off x="7444887" y="4800806"/>
            <a:ext cx="530872" cy="61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D63EADC-2C55-0D4D-8500-F32DB51FBCD9}"/>
              </a:ext>
            </a:extLst>
          </p:cNvPr>
          <p:cNvCxnSpPr>
            <a:cxnSpLocks/>
            <a:stCxn id="96" idx="1"/>
            <a:endCxn id="82" idx="5"/>
          </p:cNvCxnSpPr>
          <p:nvPr/>
        </p:nvCxnSpPr>
        <p:spPr>
          <a:xfrm flipH="1" flipV="1">
            <a:off x="8431842" y="4800806"/>
            <a:ext cx="518515" cy="511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095882-70A8-0A43-9D1F-6C42521D2505}"/>
                  </a:ext>
                </a:extLst>
              </p:cNvPr>
              <p:cNvSpPr txBox="1"/>
              <p:nvPr/>
            </p:nvSpPr>
            <p:spPr>
              <a:xfrm>
                <a:off x="7496351" y="4854465"/>
                <a:ext cx="166743" cy="25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095882-70A8-0A43-9D1F-6C42521D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351" y="4854465"/>
                <a:ext cx="166743" cy="251952"/>
              </a:xfrm>
              <a:prstGeom prst="rect">
                <a:avLst/>
              </a:prstGeom>
              <a:blipFill>
                <a:blip r:embed="rId10"/>
                <a:stretch>
                  <a:fillRect l="-14286" r="-21429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FBD2DF6-A02F-FA4F-834B-626B491729E1}"/>
                  </a:ext>
                </a:extLst>
              </p:cNvPr>
              <p:cNvSpPr txBox="1"/>
              <p:nvPr/>
            </p:nvSpPr>
            <p:spPr>
              <a:xfrm>
                <a:off x="8305611" y="5918265"/>
                <a:ext cx="441380" cy="262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FBD2DF6-A02F-FA4F-834B-626B4917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611" y="5918265"/>
                <a:ext cx="441380" cy="262390"/>
              </a:xfrm>
              <a:prstGeom prst="rect">
                <a:avLst/>
              </a:prstGeom>
              <a:blipFill>
                <a:blip r:embed="rId11"/>
                <a:stretch>
                  <a:fillRect l="-8333" t="-4545" r="-11111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172266A-CC17-5E46-AA51-64342156CB74}"/>
              </a:ext>
            </a:extLst>
          </p:cNvPr>
          <p:cNvCxnSpPr>
            <a:cxnSpLocks/>
            <a:stCxn id="82" idx="0"/>
            <a:endCxn id="88" idx="3"/>
          </p:cNvCxnSpPr>
          <p:nvPr/>
        </p:nvCxnSpPr>
        <p:spPr>
          <a:xfrm flipV="1">
            <a:off x="8203802" y="3763828"/>
            <a:ext cx="483006" cy="486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ADCFBDF9-623F-1045-9DD0-B44EC231D02D}"/>
              </a:ext>
            </a:extLst>
          </p:cNvPr>
          <p:cNvSpPr/>
          <p:nvPr/>
        </p:nvSpPr>
        <p:spPr>
          <a:xfrm>
            <a:off x="8592350" y="3213282"/>
            <a:ext cx="645003" cy="645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04ABFFD-2306-7747-976F-4A7173F08CDE}"/>
              </a:ext>
            </a:extLst>
          </p:cNvPr>
          <p:cNvCxnSpPr>
            <a:cxnSpLocks/>
            <a:endCxn id="88" idx="5"/>
          </p:cNvCxnSpPr>
          <p:nvPr/>
        </p:nvCxnSpPr>
        <p:spPr>
          <a:xfrm flipH="1" flipV="1">
            <a:off x="9142896" y="3763828"/>
            <a:ext cx="530872" cy="57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AF13C6D-3667-E949-8F33-888382DE961D}"/>
                  </a:ext>
                </a:extLst>
              </p:cNvPr>
              <p:cNvSpPr txBox="1"/>
              <p:nvPr/>
            </p:nvSpPr>
            <p:spPr>
              <a:xfrm>
                <a:off x="9496749" y="3611511"/>
                <a:ext cx="393383" cy="268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AF13C6D-3667-E949-8F33-888382DE9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749" y="3611511"/>
                <a:ext cx="393383" cy="268864"/>
              </a:xfrm>
              <a:prstGeom prst="rect">
                <a:avLst/>
              </a:prstGeom>
              <a:blipFill>
                <a:blip r:embed="rId12"/>
                <a:stretch>
                  <a:fillRect l="-1875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6204725-6F7B-4E48-A73E-EAF21960DDEF}"/>
              </a:ext>
            </a:extLst>
          </p:cNvPr>
          <p:cNvCxnSpPr>
            <a:cxnSpLocks/>
            <a:stCxn id="88" idx="0"/>
            <a:endCxn id="93" idx="4"/>
          </p:cNvCxnSpPr>
          <p:nvPr/>
        </p:nvCxnSpPr>
        <p:spPr>
          <a:xfrm flipV="1">
            <a:off x="8914853" y="2715191"/>
            <a:ext cx="955" cy="498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D6A9827-456E-2247-AF06-53ECD70EC33E}"/>
                  </a:ext>
                </a:extLst>
              </p:cNvPr>
              <p:cNvSpPr txBox="1"/>
              <p:nvPr/>
            </p:nvSpPr>
            <p:spPr>
              <a:xfrm>
                <a:off x="9038768" y="2705738"/>
                <a:ext cx="385333" cy="268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D6A9827-456E-2247-AF06-53ECD70EC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68" y="2705738"/>
                <a:ext cx="385333" cy="268864"/>
              </a:xfrm>
              <a:prstGeom prst="rect">
                <a:avLst/>
              </a:prstGeom>
              <a:blipFill>
                <a:blip r:embed="rId13"/>
                <a:stretch>
                  <a:fillRect l="-967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E2100B9-CA44-5A4C-9AFE-12BDBAF7734F}"/>
                  </a:ext>
                </a:extLst>
              </p:cNvPr>
              <p:cNvSpPr/>
              <p:nvPr/>
            </p:nvSpPr>
            <p:spPr>
              <a:xfrm>
                <a:off x="8593306" y="2070188"/>
                <a:ext cx="645003" cy="64500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E2100B9-CA44-5A4C-9AFE-12BDBAF7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306" y="2070188"/>
                <a:ext cx="645003" cy="64500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9278D2D-907A-4549-92FB-CBB040739CA7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8915808" y="1519467"/>
            <a:ext cx="0" cy="55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048713C-1E16-CA4A-A475-CB6BC6987CBB}"/>
                  </a:ext>
                </a:extLst>
              </p:cNvPr>
              <p:cNvSpPr txBox="1"/>
              <p:nvPr/>
            </p:nvSpPr>
            <p:spPr>
              <a:xfrm>
                <a:off x="8394958" y="1660397"/>
                <a:ext cx="394781" cy="268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048713C-1E16-CA4A-A475-CB6BC6987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958" y="1660397"/>
                <a:ext cx="394781" cy="268864"/>
              </a:xfrm>
              <a:prstGeom prst="rect">
                <a:avLst/>
              </a:prstGeom>
              <a:blipFill>
                <a:blip r:embed="rId15"/>
                <a:stretch>
                  <a:fillRect l="-937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1F3D275-CFA6-A746-ADEB-797DBE3E7B63}"/>
                  </a:ext>
                </a:extLst>
              </p:cNvPr>
              <p:cNvSpPr/>
              <p:nvPr/>
            </p:nvSpPr>
            <p:spPr>
              <a:xfrm>
                <a:off x="8855898" y="5217882"/>
                <a:ext cx="645003" cy="64500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1F3D275-CFA6-A746-ADEB-797DBE3E7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898" y="5217882"/>
                <a:ext cx="645003" cy="64500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0AB40A-113F-134E-BC28-EE72AA438F6D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8385207" y="5768426"/>
            <a:ext cx="565150" cy="7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6F0FBF5-26B8-2641-BF75-D2E8FBF7851C}"/>
                  </a:ext>
                </a:extLst>
              </p:cNvPr>
              <p:cNvSpPr txBox="1"/>
              <p:nvPr/>
            </p:nvSpPr>
            <p:spPr>
              <a:xfrm>
                <a:off x="9704267" y="5835509"/>
                <a:ext cx="439031" cy="347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6F0FBF5-26B8-2641-BF75-D2E8FBF78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267" y="5835509"/>
                <a:ext cx="439031" cy="347018"/>
              </a:xfrm>
              <a:prstGeom prst="rect">
                <a:avLst/>
              </a:prstGeom>
              <a:blipFill>
                <a:blip r:embed="rId17"/>
                <a:stretch>
                  <a:fillRect l="-5556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B70AD77-E636-D44A-85ED-88D83A64D1C3}"/>
              </a:ext>
            </a:extLst>
          </p:cNvPr>
          <p:cNvCxnSpPr>
            <a:cxnSpLocks/>
            <a:endCxn id="96" idx="5"/>
          </p:cNvCxnSpPr>
          <p:nvPr/>
        </p:nvCxnSpPr>
        <p:spPr>
          <a:xfrm flipH="1" flipV="1">
            <a:off x="9406442" y="5768426"/>
            <a:ext cx="565150" cy="640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2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D122-E468-0244-83F4-F2210B5D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97812-A195-3944-AF4A-82E67E90E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say during training we sample 50% of the weights from hidden layers during each minibatch</a:t>
            </a:r>
          </a:p>
          <a:p>
            <a:r>
              <a:rPr lang="en-US" dirty="0"/>
              <a:t>When we want to make predictions, we can approximate the ensemble of all networks by using the network as one complete network </a:t>
            </a:r>
          </a:p>
          <a:p>
            <a:r>
              <a:rPr lang="en-US" dirty="0"/>
              <a:t>Each hidden network will then have twice the number of input weights to it than during training</a:t>
            </a:r>
          </a:p>
          <a:p>
            <a:r>
              <a:rPr lang="en-US" dirty="0"/>
              <a:t>As a result, we scale the weights of during inference by the dropout rate, in this case 50%</a:t>
            </a:r>
          </a:p>
        </p:txBody>
      </p:sp>
    </p:spTree>
    <p:extLst>
      <p:ext uri="{BB962C8B-B14F-4D97-AF65-F5344CB8AC3E}">
        <p14:creationId xmlns:p14="http://schemas.microsoft.com/office/powerpoint/2010/main" val="1708321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9B37-ABAE-E64C-9881-036FC7FA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Inference Computational Graph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42A304-E511-774E-8DB3-F094D1D57F3E}"/>
              </a:ext>
            </a:extLst>
          </p:cNvPr>
          <p:cNvGrpSpPr/>
          <p:nvPr/>
        </p:nvGrpSpPr>
        <p:grpSpPr>
          <a:xfrm>
            <a:off x="1655267" y="2636926"/>
            <a:ext cx="2445245" cy="3892563"/>
            <a:chOff x="1655268" y="4463549"/>
            <a:chExt cx="1297790" cy="20659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ABC5D31-F7F6-6643-9253-B7CBB1B119CB}"/>
                    </a:ext>
                  </a:extLst>
                </p:cNvPr>
                <p:cNvSpPr/>
                <p:nvPr/>
              </p:nvSpPr>
              <p:spPr>
                <a:xfrm>
                  <a:off x="1886889" y="5912892"/>
                  <a:ext cx="342329" cy="3423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ABC5D31-F7F6-6643-9253-B7CBB1B119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889" y="5912892"/>
                  <a:ext cx="342329" cy="34232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F4D6FF0-6F7C-7646-9300-6A4B953A0CC1}"/>
                </a:ext>
              </a:extLst>
            </p:cNvPr>
            <p:cNvCxnSpPr>
              <a:endCxn id="12" idx="3"/>
            </p:cNvCxnSpPr>
            <p:nvPr/>
          </p:nvCxnSpPr>
          <p:spPr>
            <a:xfrm flipV="1">
              <a:off x="1655268" y="6205088"/>
              <a:ext cx="281755" cy="324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C37068B-2618-8C42-BAAC-DBE1AE9110A3}"/>
                </a:ext>
              </a:extLst>
            </p:cNvPr>
            <p:cNvCxnSpPr>
              <a:cxnSpLocks/>
              <a:endCxn id="12" idx="5"/>
            </p:cNvCxnSpPr>
            <p:nvPr/>
          </p:nvCxnSpPr>
          <p:spPr>
            <a:xfrm flipH="1" flipV="1">
              <a:off x="2179086" y="6205088"/>
              <a:ext cx="281755" cy="296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427A35-614C-E44A-B250-8ED5D1DF4202}"/>
                    </a:ext>
                  </a:extLst>
                </p:cNvPr>
                <p:cNvSpPr txBox="1"/>
                <p:nvPr/>
              </p:nvSpPr>
              <p:spPr>
                <a:xfrm>
                  <a:off x="1682582" y="6233567"/>
                  <a:ext cx="88497" cy="133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427A35-614C-E44A-B250-8ED5D1DF4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582" y="6233567"/>
                  <a:ext cx="88497" cy="133721"/>
                </a:xfrm>
                <a:prstGeom prst="rect">
                  <a:avLst/>
                </a:prstGeom>
                <a:blipFill>
                  <a:blip r:embed="rId3"/>
                  <a:stretch>
                    <a:fillRect l="-13333" r="-13333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53E60BB-CEAF-354B-9AB7-ED810AF316FD}"/>
                    </a:ext>
                  </a:extLst>
                </p:cNvPr>
                <p:cNvSpPr txBox="1"/>
                <p:nvPr/>
              </p:nvSpPr>
              <p:spPr>
                <a:xfrm>
                  <a:off x="2354152" y="6161166"/>
                  <a:ext cx="234258" cy="1392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53E60BB-CEAF-354B-9AB7-ED810AF31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152" y="6161166"/>
                  <a:ext cx="234258" cy="139261"/>
                </a:xfrm>
                <a:prstGeom prst="rect">
                  <a:avLst/>
                </a:prstGeom>
                <a:blipFill>
                  <a:blip r:embed="rId4"/>
                  <a:stretch>
                    <a:fillRect l="-8333" t="-4545" r="-11111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F57BA0-5BFF-6440-966B-B49058803C1B}"/>
                </a:ext>
              </a:extLst>
            </p:cNvPr>
            <p:cNvCxnSpPr>
              <a:cxnSpLocks/>
              <a:stCxn id="12" idx="0"/>
              <a:endCxn id="18" idx="3"/>
            </p:cNvCxnSpPr>
            <p:nvPr/>
          </p:nvCxnSpPr>
          <p:spPr>
            <a:xfrm flipV="1">
              <a:off x="2058055" y="5654722"/>
              <a:ext cx="256351" cy="258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1BB4ED-0BD7-3941-9836-68C5E8CC52BB}"/>
                </a:ext>
              </a:extLst>
            </p:cNvPr>
            <p:cNvSpPr/>
            <p:nvPr/>
          </p:nvSpPr>
          <p:spPr>
            <a:xfrm>
              <a:off x="2264273" y="5362525"/>
              <a:ext cx="342329" cy="3423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FF9F55-4962-6F43-9453-91BC66C349E8}"/>
                </a:ext>
              </a:extLst>
            </p:cNvPr>
            <p:cNvCxnSpPr>
              <a:cxnSpLocks/>
              <a:endCxn id="18" idx="5"/>
            </p:cNvCxnSpPr>
            <p:nvPr/>
          </p:nvCxnSpPr>
          <p:spPr>
            <a:xfrm flipH="1" flipV="1">
              <a:off x="2556470" y="5654722"/>
              <a:ext cx="281755" cy="303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A799134-CCDD-534B-872C-08F201D6CE4A}"/>
                    </a:ext>
                  </a:extLst>
                </p:cNvPr>
                <p:cNvSpPr txBox="1"/>
                <p:nvPr/>
              </p:nvSpPr>
              <p:spPr>
                <a:xfrm>
                  <a:off x="2744274" y="5573881"/>
                  <a:ext cx="208784" cy="1426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A799134-CCDD-534B-872C-08F201D6CE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274" y="5573881"/>
                  <a:ext cx="208784" cy="142697"/>
                </a:xfrm>
                <a:prstGeom prst="rect">
                  <a:avLst/>
                </a:prstGeom>
                <a:blipFill>
                  <a:blip r:embed="rId5"/>
                  <a:stretch>
                    <a:fillRect l="-18750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BE603A-A49F-9B4E-A6C5-A03406EDBAA2}"/>
                </a:ext>
              </a:extLst>
            </p:cNvPr>
            <p:cNvCxnSpPr>
              <a:cxnSpLocks/>
              <a:stCxn id="18" idx="0"/>
              <a:endCxn id="23" idx="4"/>
            </p:cNvCxnSpPr>
            <p:nvPr/>
          </p:nvCxnSpPr>
          <p:spPr>
            <a:xfrm flipV="1">
              <a:off x="2435438" y="5098168"/>
              <a:ext cx="507" cy="26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54E8240-F12C-E144-9698-10A8EA315625}"/>
                    </a:ext>
                  </a:extLst>
                </p:cNvPr>
                <p:cNvSpPr txBox="1"/>
                <p:nvPr/>
              </p:nvSpPr>
              <p:spPr>
                <a:xfrm>
                  <a:off x="2501205" y="5093151"/>
                  <a:ext cx="204512" cy="1426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54E8240-F12C-E144-9698-10A8EA315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1205" y="5093151"/>
                  <a:ext cx="204512" cy="142697"/>
                </a:xfrm>
                <a:prstGeom prst="rect">
                  <a:avLst/>
                </a:prstGeom>
                <a:blipFill>
                  <a:blip r:embed="rId6"/>
                  <a:stretch>
                    <a:fillRect l="-9677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B6036D0-987C-6C41-A541-207FAEA8E897}"/>
                    </a:ext>
                  </a:extLst>
                </p:cNvPr>
                <p:cNvSpPr/>
                <p:nvPr/>
              </p:nvSpPr>
              <p:spPr>
                <a:xfrm>
                  <a:off x="2264780" y="4755839"/>
                  <a:ext cx="342329" cy="3423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B6036D0-987C-6C41-A541-207FAEA8E8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4780" y="4755839"/>
                  <a:ext cx="342329" cy="342329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6A3154-1BE3-FA4A-99DA-43B8490D9E51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2435945" y="4463549"/>
              <a:ext cx="0" cy="292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C92842-CF00-3B44-9576-22DF999A77E8}"/>
                    </a:ext>
                  </a:extLst>
                </p:cNvPr>
                <p:cNvSpPr txBox="1"/>
                <p:nvPr/>
              </p:nvSpPr>
              <p:spPr>
                <a:xfrm>
                  <a:off x="2159509" y="4538346"/>
                  <a:ext cx="209526" cy="1426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0C92842-CF00-3B44-9576-22DF999A77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9509" y="4538346"/>
                  <a:ext cx="209526" cy="142697"/>
                </a:xfrm>
                <a:prstGeom prst="rect">
                  <a:avLst/>
                </a:prstGeom>
                <a:blipFill>
                  <a:blip r:embed="rId8"/>
                  <a:stretch>
                    <a:fillRect l="-9375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F2B6A4D-7CB1-9B43-A35E-4BADF3213190}"/>
              </a:ext>
            </a:extLst>
          </p:cNvPr>
          <p:cNvSpPr/>
          <p:nvPr/>
        </p:nvSpPr>
        <p:spPr>
          <a:xfrm>
            <a:off x="4872038" y="3510148"/>
            <a:ext cx="1585912" cy="933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B84212D-00B1-7846-B354-9AA9219ED35B}"/>
                  </a:ext>
                </a:extLst>
              </p:cNvPr>
              <p:cNvSpPr/>
              <p:nvPr/>
            </p:nvSpPr>
            <p:spPr>
              <a:xfrm>
                <a:off x="7881298" y="4250262"/>
                <a:ext cx="645003" cy="64500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B84212D-00B1-7846-B354-9AA9219ED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298" y="4250262"/>
                <a:ext cx="645003" cy="64500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3EEF7BD-3702-E04A-B270-5E87E0E00148}"/>
              </a:ext>
            </a:extLst>
          </p:cNvPr>
          <p:cNvCxnSpPr>
            <a:endCxn id="82" idx="3"/>
          </p:cNvCxnSpPr>
          <p:nvPr/>
        </p:nvCxnSpPr>
        <p:spPr>
          <a:xfrm flipV="1">
            <a:off x="7444887" y="4800806"/>
            <a:ext cx="530872" cy="61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D63EADC-2C55-0D4D-8500-F32DB51FBCD9}"/>
              </a:ext>
            </a:extLst>
          </p:cNvPr>
          <p:cNvCxnSpPr>
            <a:cxnSpLocks/>
            <a:stCxn id="96" idx="1"/>
            <a:endCxn id="82" idx="5"/>
          </p:cNvCxnSpPr>
          <p:nvPr/>
        </p:nvCxnSpPr>
        <p:spPr>
          <a:xfrm flipH="1" flipV="1">
            <a:off x="8431842" y="4800806"/>
            <a:ext cx="518515" cy="511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095882-70A8-0A43-9D1F-6C42521D2505}"/>
                  </a:ext>
                </a:extLst>
              </p:cNvPr>
              <p:cNvSpPr txBox="1"/>
              <p:nvPr/>
            </p:nvSpPr>
            <p:spPr>
              <a:xfrm>
                <a:off x="7496351" y="4854465"/>
                <a:ext cx="166743" cy="251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095882-70A8-0A43-9D1F-6C42521D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351" y="4854465"/>
                <a:ext cx="166743" cy="251952"/>
              </a:xfrm>
              <a:prstGeom prst="rect">
                <a:avLst/>
              </a:prstGeom>
              <a:blipFill>
                <a:blip r:embed="rId10"/>
                <a:stretch>
                  <a:fillRect l="-14286" r="-21429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FBD2DF6-A02F-FA4F-834B-626B491729E1}"/>
                  </a:ext>
                </a:extLst>
              </p:cNvPr>
              <p:cNvSpPr txBox="1"/>
              <p:nvPr/>
            </p:nvSpPr>
            <p:spPr>
              <a:xfrm>
                <a:off x="8305611" y="5918265"/>
                <a:ext cx="441380" cy="262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FBD2DF6-A02F-FA4F-834B-626B4917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611" y="5918265"/>
                <a:ext cx="441380" cy="262390"/>
              </a:xfrm>
              <a:prstGeom prst="rect">
                <a:avLst/>
              </a:prstGeom>
              <a:blipFill>
                <a:blip r:embed="rId11"/>
                <a:stretch>
                  <a:fillRect l="-8333" t="-4545" r="-11111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172266A-CC17-5E46-AA51-64342156CB74}"/>
              </a:ext>
            </a:extLst>
          </p:cNvPr>
          <p:cNvCxnSpPr>
            <a:cxnSpLocks/>
            <a:stCxn id="82" idx="0"/>
            <a:endCxn id="88" idx="3"/>
          </p:cNvCxnSpPr>
          <p:nvPr/>
        </p:nvCxnSpPr>
        <p:spPr>
          <a:xfrm flipV="1">
            <a:off x="8203802" y="3763828"/>
            <a:ext cx="483006" cy="486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ADCFBDF9-623F-1045-9DD0-B44EC231D02D}"/>
              </a:ext>
            </a:extLst>
          </p:cNvPr>
          <p:cNvSpPr/>
          <p:nvPr/>
        </p:nvSpPr>
        <p:spPr>
          <a:xfrm>
            <a:off x="8592350" y="3213282"/>
            <a:ext cx="645003" cy="645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04ABFFD-2306-7747-976F-4A7173F08CDE}"/>
              </a:ext>
            </a:extLst>
          </p:cNvPr>
          <p:cNvCxnSpPr>
            <a:cxnSpLocks/>
            <a:endCxn id="88" idx="5"/>
          </p:cNvCxnSpPr>
          <p:nvPr/>
        </p:nvCxnSpPr>
        <p:spPr>
          <a:xfrm flipH="1" flipV="1">
            <a:off x="9142896" y="3763828"/>
            <a:ext cx="530872" cy="57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AF13C6D-3667-E949-8F33-888382DE961D}"/>
                  </a:ext>
                </a:extLst>
              </p:cNvPr>
              <p:cNvSpPr txBox="1"/>
              <p:nvPr/>
            </p:nvSpPr>
            <p:spPr>
              <a:xfrm>
                <a:off x="9496749" y="3611511"/>
                <a:ext cx="393383" cy="268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AF13C6D-3667-E949-8F33-888382DE9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749" y="3611511"/>
                <a:ext cx="393383" cy="268864"/>
              </a:xfrm>
              <a:prstGeom prst="rect">
                <a:avLst/>
              </a:prstGeom>
              <a:blipFill>
                <a:blip r:embed="rId12"/>
                <a:stretch>
                  <a:fillRect l="-1875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6204725-6F7B-4E48-A73E-EAF21960DDEF}"/>
              </a:ext>
            </a:extLst>
          </p:cNvPr>
          <p:cNvCxnSpPr>
            <a:cxnSpLocks/>
            <a:stCxn id="88" idx="0"/>
            <a:endCxn id="93" idx="4"/>
          </p:cNvCxnSpPr>
          <p:nvPr/>
        </p:nvCxnSpPr>
        <p:spPr>
          <a:xfrm flipV="1">
            <a:off x="8914853" y="2715191"/>
            <a:ext cx="955" cy="498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D6A9827-456E-2247-AF06-53ECD70EC33E}"/>
                  </a:ext>
                </a:extLst>
              </p:cNvPr>
              <p:cNvSpPr txBox="1"/>
              <p:nvPr/>
            </p:nvSpPr>
            <p:spPr>
              <a:xfrm>
                <a:off x="9038768" y="2705738"/>
                <a:ext cx="385333" cy="268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D6A9827-456E-2247-AF06-53ECD70EC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68" y="2705738"/>
                <a:ext cx="385333" cy="268864"/>
              </a:xfrm>
              <a:prstGeom prst="rect">
                <a:avLst/>
              </a:prstGeom>
              <a:blipFill>
                <a:blip r:embed="rId13"/>
                <a:stretch>
                  <a:fillRect l="-967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E2100B9-CA44-5A4C-9AFE-12BDBAF7734F}"/>
                  </a:ext>
                </a:extLst>
              </p:cNvPr>
              <p:cNvSpPr/>
              <p:nvPr/>
            </p:nvSpPr>
            <p:spPr>
              <a:xfrm>
                <a:off x="8593306" y="2070188"/>
                <a:ext cx="645003" cy="64500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E2100B9-CA44-5A4C-9AFE-12BDBAF7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306" y="2070188"/>
                <a:ext cx="645003" cy="64500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9278D2D-907A-4549-92FB-CBB040739CA7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8915808" y="1519467"/>
            <a:ext cx="0" cy="55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048713C-1E16-CA4A-A475-CB6BC6987CBB}"/>
                  </a:ext>
                </a:extLst>
              </p:cNvPr>
              <p:cNvSpPr txBox="1"/>
              <p:nvPr/>
            </p:nvSpPr>
            <p:spPr>
              <a:xfrm>
                <a:off x="8394958" y="1660397"/>
                <a:ext cx="394781" cy="268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048713C-1E16-CA4A-A475-CB6BC6987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958" y="1660397"/>
                <a:ext cx="394781" cy="268864"/>
              </a:xfrm>
              <a:prstGeom prst="rect">
                <a:avLst/>
              </a:prstGeom>
              <a:blipFill>
                <a:blip r:embed="rId15"/>
                <a:stretch>
                  <a:fillRect l="-937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1F3D275-CFA6-A746-ADEB-797DBE3E7B63}"/>
                  </a:ext>
                </a:extLst>
              </p:cNvPr>
              <p:cNvSpPr/>
              <p:nvPr/>
            </p:nvSpPr>
            <p:spPr>
              <a:xfrm>
                <a:off x="8855898" y="5217882"/>
                <a:ext cx="645003" cy="64500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1F3D275-CFA6-A746-ADEB-797DBE3E7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898" y="5217882"/>
                <a:ext cx="645003" cy="64500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0AB40A-113F-134E-BC28-EE72AA438F6D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8385207" y="5768426"/>
            <a:ext cx="565150" cy="7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6F0FBF5-26B8-2641-BF75-D2E8FBF7851C}"/>
                  </a:ext>
                </a:extLst>
              </p:cNvPr>
              <p:cNvSpPr txBox="1"/>
              <p:nvPr/>
            </p:nvSpPr>
            <p:spPr>
              <a:xfrm>
                <a:off x="9704267" y="5835509"/>
                <a:ext cx="1398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𝑑𝑟𝑜𝑝𝑜𝑢𝑡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6F0FBF5-26B8-2641-BF75-D2E8FBF78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267" y="5835509"/>
                <a:ext cx="1398909" cy="276999"/>
              </a:xfrm>
              <a:prstGeom prst="rect">
                <a:avLst/>
              </a:prstGeom>
              <a:blipFill>
                <a:blip r:embed="rId17"/>
                <a:stretch>
                  <a:fillRect l="-5405" t="-4348" r="-180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B70AD77-E636-D44A-85ED-88D83A64D1C3}"/>
              </a:ext>
            </a:extLst>
          </p:cNvPr>
          <p:cNvCxnSpPr>
            <a:cxnSpLocks/>
            <a:endCxn id="96" idx="5"/>
          </p:cNvCxnSpPr>
          <p:nvPr/>
        </p:nvCxnSpPr>
        <p:spPr>
          <a:xfrm flipH="1" flipV="1">
            <a:off x="9406442" y="5768426"/>
            <a:ext cx="565150" cy="640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521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E177-3519-694F-9623-BDBC9233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Dropout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E9049-68BC-3C4E-B11C-F690E927B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weight scaling rule for inference is only an approximation of the true geometric mean of all of the subnetworks</a:t>
            </a:r>
          </a:p>
          <a:p>
            <a:pPr lvl="1"/>
            <a:r>
              <a:rPr lang="en-US" dirty="0"/>
              <a:t>But it seems to </a:t>
            </a:r>
            <a:r>
              <a:rPr lang="en-US"/>
              <a:t>work well</a:t>
            </a:r>
          </a:p>
          <a:p>
            <a:r>
              <a:rPr lang="en-US" dirty="0"/>
              <a:t>There are no guarantees for best dropout rates, methods, values,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Typical setup is to remove 20% of the input layer and 50% of hidden layers at random.</a:t>
            </a:r>
          </a:p>
        </p:txBody>
      </p:sp>
    </p:spTree>
    <p:extLst>
      <p:ext uri="{BB962C8B-B14F-4D97-AF65-F5344CB8AC3E}">
        <p14:creationId xmlns:p14="http://schemas.microsoft.com/office/powerpoint/2010/main" val="184570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B377B8-8609-46ED-894D-4EB90037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</a:t>
            </a:r>
            <a:r>
              <a:rPr lang="en-US" dirty="0" err="1"/>
              <a:t>Backpropogation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5A01E6-D12A-4DCF-9835-C6491B4199CA}"/>
              </a:ext>
            </a:extLst>
          </p:cNvPr>
          <p:cNvGrpSpPr/>
          <p:nvPr/>
        </p:nvGrpSpPr>
        <p:grpSpPr>
          <a:xfrm>
            <a:off x="1655268" y="1508148"/>
            <a:ext cx="2773554" cy="5021341"/>
            <a:chOff x="2754226" y="1471534"/>
            <a:chExt cx="2773554" cy="502134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2944076-D2F7-4A69-99A3-9F9FFC13D4AE}"/>
                </a:ext>
              </a:extLst>
            </p:cNvPr>
            <p:cNvGrpSpPr/>
            <p:nvPr/>
          </p:nvGrpSpPr>
          <p:grpSpPr>
            <a:xfrm>
              <a:off x="2754226" y="2233641"/>
              <a:ext cx="1893542" cy="4259234"/>
              <a:chOff x="2386593" y="1406707"/>
              <a:chExt cx="2261175" cy="5086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A91954F3-5E0B-40F3-8D41-04303B838BF6}"/>
                      </a:ext>
                    </a:extLst>
                  </p:cNvPr>
                  <p:cNvSpPr/>
                  <p:nvPr/>
                </p:nvSpPr>
                <p:spPr>
                  <a:xfrm>
                    <a:off x="2663184" y="5756565"/>
                    <a:ext cx="408793" cy="40879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A91954F3-5E0B-40F3-8D41-04303B838B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3184" y="5756565"/>
                    <a:ext cx="408793" cy="408793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98AF23B-3B82-437D-9F31-E7503963D013}"/>
                  </a:ext>
                </a:extLst>
              </p:cNvPr>
              <p:cNvCxnSpPr>
                <a:endCxn id="8" idx="3"/>
              </p:cNvCxnSpPr>
              <p:nvPr/>
            </p:nvCxnSpPr>
            <p:spPr>
              <a:xfrm flipV="1">
                <a:off x="2386593" y="6105491"/>
                <a:ext cx="336458" cy="387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01BEFBE-0DBE-47DA-B6FB-602A4EDE2BCE}"/>
                  </a:ext>
                </a:extLst>
              </p:cNvPr>
              <p:cNvCxnSpPr>
                <a:cxnSpLocks/>
                <a:endCxn id="8" idx="5"/>
              </p:cNvCxnSpPr>
              <p:nvPr/>
            </p:nvCxnSpPr>
            <p:spPr>
              <a:xfrm flipH="1" flipV="1">
                <a:off x="3012111" y="6105491"/>
                <a:ext cx="336458" cy="3535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7732FF3-E582-494B-88A2-F6A88A8952DE}"/>
                      </a:ext>
                    </a:extLst>
                  </p:cNvPr>
                  <p:cNvSpPr txBox="1"/>
                  <p:nvPr/>
                </p:nvSpPr>
                <p:spPr>
                  <a:xfrm>
                    <a:off x="2419210" y="6139500"/>
                    <a:ext cx="105679" cy="1596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7732FF3-E582-494B-88A2-F6A88A8952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9210" y="6139500"/>
                    <a:ext cx="105679" cy="15968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6667" r="-100000" b="-10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400E9E9-125B-41BB-B2D4-731DE561A507}"/>
                      </a:ext>
                    </a:extLst>
                  </p:cNvPr>
                  <p:cNvSpPr txBox="1"/>
                  <p:nvPr/>
                </p:nvSpPr>
                <p:spPr>
                  <a:xfrm>
                    <a:off x="3242890" y="6139500"/>
                    <a:ext cx="279740" cy="1662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400E9E9-125B-41BB-B2D4-731DE561A5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2890" y="6139500"/>
                    <a:ext cx="279740" cy="1662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5641" t="-18182" r="-115385" b="-1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4EFBF38-A83B-4F79-A627-BA27AB05D98D}"/>
                  </a:ext>
                </a:extLst>
              </p:cNvPr>
              <p:cNvCxnSpPr>
                <a:cxnSpLocks/>
                <a:stCxn id="8" idx="0"/>
                <a:endCxn id="22" idx="3"/>
              </p:cNvCxnSpPr>
              <p:nvPr/>
            </p:nvCxnSpPr>
            <p:spPr>
              <a:xfrm flipV="1">
                <a:off x="2867581" y="5448271"/>
                <a:ext cx="306122" cy="3082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9F6516C-D125-4918-AA67-E261D2A1A499}"/>
                  </a:ext>
                </a:extLst>
              </p:cNvPr>
              <p:cNvSpPr/>
              <p:nvPr/>
            </p:nvSpPr>
            <p:spPr>
              <a:xfrm>
                <a:off x="3113837" y="5099344"/>
                <a:ext cx="408793" cy="408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C9C5A63-7937-47F3-9D81-11B39AAA3207}"/>
                  </a:ext>
                </a:extLst>
              </p:cNvPr>
              <p:cNvCxnSpPr>
                <a:cxnSpLocks/>
                <a:endCxn id="22" idx="5"/>
              </p:cNvCxnSpPr>
              <p:nvPr/>
            </p:nvCxnSpPr>
            <p:spPr>
              <a:xfrm flipH="1" flipV="1">
                <a:off x="3462764" y="5448271"/>
                <a:ext cx="336458" cy="3624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0CA8C2D-8A94-485E-B398-550433266BA8}"/>
                      </a:ext>
                    </a:extLst>
                  </p:cNvPr>
                  <p:cNvSpPr txBox="1"/>
                  <p:nvPr/>
                </p:nvSpPr>
                <p:spPr>
                  <a:xfrm>
                    <a:off x="3687031" y="5351735"/>
                    <a:ext cx="249320" cy="1704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0CA8C2D-8A94-485E-B398-550433266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7031" y="5351735"/>
                    <a:ext cx="249320" cy="1704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1176" r="-76471" b="-1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A818356-12EC-449D-A565-C0460FB620F9}"/>
                  </a:ext>
                </a:extLst>
              </p:cNvPr>
              <p:cNvCxnSpPr>
                <a:cxnSpLocks/>
                <a:stCxn id="22" idx="0"/>
                <a:endCxn id="38" idx="4"/>
              </p:cNvCxnSpPr>
              <p:nvPr/>
            </p:nvCxnSpPr>
            <p:spPr>
              <a:xfrm flipV="1">
                <a:off x="3318234" y="4783662"/>
                <a:ext cx="605" cy="315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8AEA132-9625-4940-8FFE-8C60CA98CDD6}"/>
                      </a:ext>
                    </a:extLst>
                  </p:cNvPr>
                  <p:cNvSpPr txBox="1"/>
                  <p:nvPr/>
                </p:nvSpPr>
                <p:spPr>
                  <a:xfrm>
                    <a:off x="3396770" y="4777671"/>
                    <a:ext cx="244218" cy="1704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8AEA132-9625-4940-8FFE-8C60CA98CD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6770" y="4777671"/>
                    <a:ext cx="244218" cy="1704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9412" r="-70588"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00FF2E7-45C2-4CFF-8D66-D7958A667F95}"/>
                      </a:ext>
                    </a:extLst>
                  </p:cNvPr>
                  <p:cNvSpPr/>
                  <p:nvPr/>
                </p:nvSpPr>
                <p:spPr>
                  <a:xfrm>
                    <a:off x="3114442" y="4374869"/>
                    <a:ext cx="408793" cy="40879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00FF2E7-45C2-4CFF-8D66-D7958A667F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4442" y="4374869"/>
                    <a:ext cx="408793" cy="408793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D847BBA-1A0C-4C8F-941D-304E5EF95E88}"/>
                  </a:ext>
                </a:extLst>
              </p:cNvPr>
              <p:cNvCxnSpPr>
                <a:cxnSpLocks/>
                <a:stCxn id="38" idx="0"/>
                <a:endCxn id="27" idx="3"/>
              </p:cNvCxnSpPr>
              <p:nvPr/>
            </p:nvCxnSpPr>
            <p:spPr>
              <a:xfrm flipV="1">
                <a:off x="3318839" y="4062334"/>
                <a:ext cx="335852" cy="312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9B1BE54-B0E2-4912-8CAD-67482785ED9D}"/>
                      </a:ext>
                    </a:extLst>
                  </p:cNvPr>
                  <p:cNvSpPr txBox="1"/>
                  <p:nvPr/>
                </p:nvSpPr>
                <p:spPr>
                  <a:xfrm>
                    <a:off x="3206626" y="3987721"/>
                    <a:ext cx="250206" cy="1704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9B1BE54-B0E2-4912-8CAD-67482785ED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6626" y="3987721"/>
                    <a:ext cx="250206" cy="1704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8571" r="-71429" b="-10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3373324A-F8ED-412A-83F5-CBAE5F48DDC2}"/>
                      </a:ext>
                    </a:extLst>
                  </p:cNvPr>
                  <p:cNvSpPr/>
                  <p:nvPr/>
                </p:nvSpPr>
                <p:spPr>
                  <a:xfrm>
                    <a:off x="3594825" y="3713407"/>
                    <a:ext cx="408793" cy="40879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3373324A-F8ED-412A-83F5-CBAE5F48DD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4825" y="3713407"/>
                    <a:ext cx="408793" cy="408793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E079D5-4E48-4FB7-A1DD-45496B0DFAA8}"/>
                  </a:ext>
                </a:extLst>
              </p:cNvPr>
              <p:cNvCxnSpPr>
                <a:cxnSpLocks/>
                <a:endCxn id="27" idx="5"/>
              </p:cNvCxnSpPr>
              <p:nvPr/>
            </p:nvCxnSpPr>
            <p:spPr>
              <a:xfrm flipH="1" flipV="1">
                <a:off x="3943752" y="4062334"/>
                <a:ext cx="326244" cy="312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7FF557D-3F68-4D09-9256-8F9AA6D96700}"/>
                      </a:ext>
                    </a:extLst>
                  </p:cNvPr>
                  <p:cNvSpPr txBox="1"/>
                  <p:nvPr/>
                </p:nvSpPr>
                <p:spPr>
                  <a:xfrm>
                    <a:off x="4130126" y="4025831"/>
                    <a:ext cx="279740" cy="2884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7FF557D-3F68-4D09-9256-8F9AA6D967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0126" y="4025831"/>
                    <a:ext cx="279740" cy="2884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316" t="-10000" r="-121053" b="-1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34EE3E8-02EC-4865-9F8E-50F9586626A2}"/>
                  </a:ext>
                </a:extLst>
              </p:cNvPr>
              <p:cNvCxnSpPr>
                <a:cxnSpLocks/>
                <a:stCxn id="27" idx="0"/>
                <a:endCxn id="40" idx="4"/>
              </p:cNvCxnSpPr>
              <p:nvPr/>
            </p:nvCxnSpPr>
            <p:spPr>
              <a:xfrm flipV="1">
                <a:off x="3799222" y="3374363"/>
                <a:ext cx="7262" cy="339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123ED9B-8D2A-472F-BB9F-0EB6A4332C8A}"/>
                  </a:ext>
                </a:extLst>
              </p:cNvPr>
              <p:cNvSpPr/>
              <p:nvPr/>
            </p:nvSpPr>
            <p:spPr>
              <a:xfrm>
                <a:off x="3602087" y="2965570"/>
                <a:ext cx="408793" cy="4087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EF1E9F1-61B8-4AFC-B5F5-FBD3F7CD5EB5}"/>
                  </a:ext>
                </a:extLst>
              </p:cNvPr>
              <p:cNvCxnSpPr>
                <a:cxnSpLocks/>
                <a:endCxn id="40" idx="5"/>
              </p:cNvCxnSpPr>
              <p:nvPr/>
            </p:nvCxnSpPr>
            <p:spPr>
              <a:xfrm flipH="1" flipV="1">
                <a:off x="3951014" y="3314497"/>
                <a:ext cx="336458" cy="3624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646E58-E43A-4EFC-A0FE-626F4194D786}"/>
                      </a:ext>
                    </a:extLst>
                  </p:cNvPr>
                  <p:cNvSpPr txBox="1"/>
                  <p:nvPr/>
                </p:nvSpPr>
                <p:spPr>
                  <a:xfrm>
                    <a:off x="4215277" y="3224614"/>
                    <a:ext cx="432491" cy="2955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E646E58-E43A-4EFC-A0FE-626F4194D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5277" y="3224614"/>
                    <a:ext cx="432491" cy="29559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3729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4458CDAF-FDD8-4FCF-8588-DF91D2C587D4}"/>
                      </a:ext>
                    </a:extLst>
                  </p:cNvPr>
                  <p:cNvSpPr/>
                  <p:nvPr/>
                </p:nvSpPr>
                <p:spPr>
                  <a:xfrm>
                    <a:off x="3607567" y="2101059"/>
                    <a:ext cx="408793" cy="40879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4458CDAF-FDD8-4FCF-8588-DF91D2C58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7567" y="2101059"/>
                    <a:ext cx="408793" cy="408793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22C9918-9E32-4838-854C-218C19033E53}"/>
                  </a:ext>
                </a:extLst>
              </p:cNvPr>
              <p:cNvCxnSpPr>
                <a:cxnSpLocks/>
                <a:stCxn id="40" idx="0"/>
                <a:endCxn id="47" idx="4"/>
              </p:cNvCxnSpPr>
              <p:nvPr/>
            </p:nvCxnSpPr>
            <p:spPr>
              <a:xfrm flipV="1">
                <a:off x="3806484" y="2509852"/>
                <a:ext cx="5480" cy="4557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6F18BB3-55C4-4FD4-ADE5-1AEC51F9A961}"/>
                      </a:ext>
                    </a:extLst>
                  </p:cNvPr>
                  <p:cNvSpPr txBox="1"/>
                  <p:nvPr/>
                </p:nvSpPr>
                <p:spPr>
                  <a:xfrm>
                    <a:off x="3862822" y="2583601"/>
                    <a:ext cx="423642" cy="2955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6F18BB3-55C4-4FD4-ADE5-1AEC51F9A9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2822" y="2583601"/>
                    <a:ext cx="423642" cy="29559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949" b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A198DFD-53B6-4EC9-9D2C-8896C9EA8FAC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284" y="1476884"/>
                    <a:ext cx="1867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A198DFD-53B6-4EC9-9D2C-8896C9EA8F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1284" y="1476884"/>
                    <a:ext cx="186717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8000" t="-28947" r="-92000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068F48E-6B5F-4AB3-BAB4-4082D2F8E5AE}"/>
                  </a:ext>
                </a:extLst>
              </p:cNvPr>
              <p:cNvCxnSpPr>
                <a:cxnSpLocks/>
                <a:stCxn id="47" idx="0"/>
                <a:endCxn id="33" idx="3"/>
              </p:cNvCxnSpPr>
              <p:nvPr/>
            </p:nvCxnSpPr>
            <p:spPr>
              <a:xfrm flipV="1">
                <a:off x="3811964" y="1406707"/>
                <a:ext cx="798806" cy="6943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8F63E1F-EEBD-48EF-89D3-2D9D324189C3}"/>
                    </a:ext>
                  </a:extLst>
                </p:cNvPr>
                <p:cNvSpPr/>
                <p:nvPr/>
              </p:nvSpPr>
              <p:spPr>
                <a:xfrm>
                  <a:off x="4566652" y="1941445"/>
                  <a:ext cx="342329" cy="3423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8F63E1F-EEBD-48EF-89D3-2D9D32418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6652" y="1941445"/>
                  <a:ext cx="342329" cy="342329"/>
                </a:xfrm>
                <a:prstGeom prst="ellipse">
                  <a:avLst/>
                </a:prstGeom>
                <a:blipFill>
                  <a:blip r:embed="rId15"/>
                  <a:stretch>
                    <a:fillRect l="-13793"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D94F800-A507-496C-8D8E-FE9D0DE5D3EA}"/>
                </a:ext>
              </a:extLst>
            </p:cNvPr>
            <p:cNvCxnSpPr>
              <a:cxnSpLocks/>
              <a:endCxn id="33" idx="5"/>
            </p:cNvCxnSpPr>
            <p:nvPr/>
          </p:nvCxnSpPr>
          <p:spPr>
            <a:xfrm flipH="1" flipV="1">
              <a:off x="4858848" y="2233641"/>
              <a:ext cx="668932" cy="5814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6A7C5AA-6241-4312-ABB9-9C029158175A}"/>
                    </a:ext>
                  </a:extLst>
                </p:cNvPr>
                <p:cNvSpPr txBox="1"/>
                <p:nvPr/>
              </p:nvSpPr>
              <p:spPr>
                <a:xfrm>
                  <a:off x="5235584" y="2263397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6A7C5AA-6241-4312-ABB9-9C0291581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5584" y="2263397"/>
                  <a:ext cx="18671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0000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3C91670-E373-4F0E-8CC6-7EED1B2752EA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4737817" y="1471534"/>
              <a:ext cx="0" cy="469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C494B77-7822-4B73-B87D-A6421F7DDF50}"/>
                    </a:ext>
                  </a:extLst>
                </p:cNvPr>
                <p:cNvSpPr txBox="1"/>
                <p:nvPr/>
              </p:nvSpPr>
              <p:spPr>
                <a:xfrm>
                  <a:off x="4815622" y="1536058"/>
                  <a:ext cx="1455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C494B77-7822-4B73-B87D-A6421F7DD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22" y="1536058"/>
                  <a:ext cx="14555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54167" r="-50000" b="-3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FC3DE3C-5F14-45D1-AD95-1CD105EF80ED}"/>
              </a:ext>
            </a:extLst>
          </p:cNvPr>
          <p:cNvSpPr/>
          <p:nvPr/>
        </p:nvSpPr>
        <p:spPr>
          <a:xfrm>
            <a:off x="4941116" y="3783565"/>
            <a:ext cx="2267798" cy="552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9816CA-C30C-49BE-BCFE-D00E156B943E}"/>
              </a:ext>
            </a:extLst>
          </p:cNvPr>
          <p:cNvGrpSpPr/>
          <p:nvPr/>
        </p:nvGrpSpPr>
        <p:grpSpPr>
          <a:xfrm>
            <a:off x="7308288" y="1495177"/>
            <a:ext cx="2996823" cy="5254753"/>
            <a:chOff x="6205318" y="1405207"/>
            <a:chExt cx="2996823" cy="5254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D5D2149F-05C8-40A8-B81F-9AE32627FD96}"/>
                    </a:ext>
                  </a:extLst>
                </p:cNvPr>
                <p:cNvSpPr/>
                <p:nvPr/>
              </p:nvSpPr>
              <p:spPr>
                <a:xfrm>
                  <a:off x="6207594" y="1405207"/>
                  <a:ext cx="2993703" cy="144650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𝑑𝐽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;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𝑑𝐽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D5D2149F-05C8-40A8-B81F-9AE32627FD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594" y="1405207"/>
                  <a:ext cx="2993703" cy="1446509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ADAECDAA-69C7-42F1-8AD7-71BDCCF43ABA}"/>
                    </a:ext>
                  </a:extLst>
                </p:cNvPr>
                <p:cNvSpPr/>
                <p:nvPr/>
              </p:nvSpPr>
              <p:spPr>
                <a:xfrm>
                  <a:off x="6207593" y="2851717"/>
                  <a:ext cx="2993703" cy="822662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ADAECDAA-69C7-42F1-8AD7-71BDCCF43A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593" y="2851717"/>
                  <a:ext cx="2993703" cy="822662"/>
                </a:xfrm>
                <a:prstGeom prst="round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1F8C2A4F-5C43-4B02-9521-42C2EC72466B}"/>
                    </a:ext>
                  </a:extLst>
                </p:cNvPr>
                <p:cNvSpPr/>
                <p:nvPr/>
              </p:nvSpPr>
              <p:spPr>
                <a:xfrm>
                  <a:off x="6208438" y="3680393"/>
                  <a:ext cx="2993703" cy="107544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;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;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1F8C2A4F-5C43-4B02-9521-42C2EC7246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438" y="3680393"/>
                  <a:ext cx="2993703" cy="1075445"/>
                </a:xfrm>
                <a:prstGeom prst="round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744A3BA0-6B71-4C10-A2AD-95DD6530CAAF}"/>
                    </a:ext>
                  </a:extLst>
                </p:cNvPr>
                <p:cNvSpPr/>
                <p:nvPr/>
              </p:nvSpPr>
              <p:spPr>
                <a:xfrm>
                  <a:off x="6207592" y="4761853"/>
                  <a:ext cx="2993703" cy="822662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744A3BA0-6B71-4C10-A2AD-95DD6530CA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592" y="4761853"/>
                  <a:ext cx="2993703" cy="822662"/>
                </a:xfrm>
                <a:prstGeom prst="round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DFA3FC72-18AC-4947-A763-45D5DA2FDBB7}"/>
                    </a:ext>
                  </a:extLst>
                </p:cNvPr>
                <p:cNvSpPr/>
                <p:nvPr/>
              </p:nvSpPr>
              <p:spPr>
                <a:xfrm>
                  <a:off x="6205318" y="5584515"/>
                  <a:ext cx="2993703" cy="107544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;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;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DFA3FC72-18AC-4947-A763-45D5DA2FD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5318" y="5584515"/>
                  <a:ext cx="2993703" cy="1075445"/>
                </a:xfrm>
                <a:prstGeom prst="round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454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DAD1-AAE3-5D4C-AD1C-54D2117E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912ECED-22E0-F84A-925E-4A186D8EDE59}"/>
                  </a:ext>
                </a:extLst>
              </p:cNvPr>
              <p:cNvSpPr/>
              <p:nvPr/>
            </p:nvSpPr>
            <p:spPr>
              <a:xfrm>
                <a:off x="3894191" y="2437730"/>
                <a:ext cx="2930471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912ECED-22E0-F84A-925E-4A186D8ED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191" y="2437730"/>
                <a:ext cx="2930471" cy="898964"/>
              </a:xfrm>
              <a:prstGeom prst="rect">
                <a:avLst/>
              </a:prstGeom>
              <a:blipFill>
                <a:blip r:embed="rId2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9E5C74-6792-8647-AA68-B5CB40066EFD}"/>
                  </a:ext>
                </a:extLst>
              </p:cNvPr>
              <p:cNvSpPr/>
              <p:nvPr/>
            </p:nvSpPr>
            <p:spPr>
              <a:xfrm>
                <a:off x="8703893" y="2437730"/>
                <a:ext cx="2000291" cy="983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𝑑𝐽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9E5C74-6792-8647-AA68-B5CB40066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93" y="2437730"/>
                <a:ext cx="2000291" cy="983987"/>
              </a:xfrm>
              <a:prstGeom prst="rect">
                <a:avLst/>
              </a:prstGeom>
              <a:blipFill>
                <a:blip r:embed="rId3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4D3B547-3D23-CB49-82A5-2572767819E1}"/>
              </a:ext>
            </a:extLst>
          </p:cNvPr>
          <p:cNvSpPr txBox="1"/>
          <p:nvPr/>
        </p:nvSpPr>
        <p:spPr>
          <a:xfrm>
            <a:off x="399820" y="2639539"/>
            <a:ext cx="3226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Squared Error: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1D35DA-A26A-AF4B-9B41-2353D46FF0C6}"/>
                  </a:ext>
                </a:extLst>
              </p:cNvPr>
              <p:cNvSpPr/>
              <p:nvPr/>
            </p:nvSpPr>
            <p:spPr>
              <a:xfrm>
                <a:off x="3308469" y="4487354"/>
                <a:ext cx="497498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1D35DA-A26A-AF4B-9B41-2353D46FF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69" y="4487354"/>
                <a:ext cx="4974987" cy="523220"/>
              </a:xfrm>
              <a:prstGeom prst="rect">
                <a:avLst/>
              </a:prstGeom>
              <a:blipFill>
                <a:blip r:embed="rId4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D3C6A6F-1CEB-D84B-9DE5-278770661161}"/>
                  </a:ext>
                </a:extLst>
              </p:cNvPr>
              <p:cNvSpPr/>
              <p:nvPr/>
            </p:nvSpPr>
            <p:spPr>
              <a:xfrm>
                <a:off x="8703893" y="4256970"/>
                <a:ext cx="2000291" cy="983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𝑑𝐽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D3C6A6F-1CEB-D84B-9DE5-278770661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93" y="4256970"/>
                <a:ext cx="2000291" cy="983987"/>
              </a:xfrm>
              <a:prstGeom prst="rect">
                <a:avLst/>
              </a:prstGeom>
              <a:blipFill>
                <a:blip r:embed="rId5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54062B-0A05-F842-A530-B2471896BD58}"/>
              </a:ext>
            </a:extLst>
          </p:cNvPr>
          <p:cNvSpPr txBox="1"/>
          <p:nvPr/>
        </p:nvSpPr>
        <p:spPr>
          <a:xfrm>
            <a:off x="399820" y="4487354"/>
            <a:ext cx="2282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Cross Entropy:</a:t>
            </a:r>
          </a:p>
        </p:txBody>
      </p:sp>
    </p:spTree>
    <p:extLst>
      <p:ext uri="{BB962C8B-B14F-4D97-AF65-F5344CB8AC3E}">
        <p14:creationId xmlns:p14="http://schemas.microsoft.com/office/powerpoint/2010/main" val="129605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D918-BA3C-4B47-AAA9-C531550C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Over- and Under-fitting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B30A3-4856-8448-86C8-24009F54F9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933" y="2303462"/>
                <a:ext cx="4055533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B30A3-4856-8448-86C8-24009F54F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33" y="2303462"/>
                <a:ext cx="4055533" cy="4351338"/>
              </a:xfrm>
              <a:prstGeom prst="rect">
                <a:avLst/>
              </a:prstGeom>
              <a:blipFill>
                <a:blip r:embed="rId2"/>
                <a:stretch>
                  <a:fillRect t="-1453" b="-16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62237C-7557-0842-A210-71B6B0379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65" y="2134128"/>
            <a:ext cx="7888351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C159-848F-6D44-9483-1B416FAC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Generalization Gap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2DECE-65D4-6248-8581-427C1CA96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96" y="2019300"/>
            <a:ext cx="7670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7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305B-597A-E046-99E0-4C39A07AD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3FF0-B1B6-2249-868B-971B1F242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the book – </a:t>
            </a:r>
          </a:p>
          <a:p>
            <a:pPr marL="0" indent="0">
              <a:buNone/>
            </a:pPr>
            <a:r>
              <a:rPr lang="en-US" dirty="0"/>
              <a:t>“any modiﬁcation we make to a learning algorithm that is intended to reduce its generalization error but not its training error.”</a:t>
            </a:r>
          </a:p>
          <a:p>
            <a:endParaRPr lang="en-US" dirty="0"/>
          </a:p>
          <a:p>
            <a:r>
              <a:rPr lang="en-US" dirty="0"/>
              <a:t>Can be intended to encode specific prior knowledge</a:t>
            </a:r>
          </a:p>
          <a:p>
            <a:r>
              <a:rPr lang="en-US" dirty="0"/>
              <a:t>In other cases, simplify the model structure to promote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28506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2556-8807-5248-A7C6-EB5166CD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CE85-5BBC-9544-A86F-B455BB3F9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b="1" dirty="0"/>
              <a:t>Weight Norm Regularization</a:t>
            </a:r>
          </a:p>
          <a:p>
            <a:r>
              <a:rPr lang="en-US" dirty="0"/>
              <a:t>Other Types of Regularization</a:t>
            </a:r>
          </a:p>
          <a:p>
            <a:r>
              <a:rPr lang="en-US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30921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5F48-96EA-CF4A-B95B-DAF09C08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Norm Based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F6EFC7-4864-2647-9DCE-274FC4DA8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The original loss function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A</a:t>
                </a:r>
                <a:r>
                  <a:rPr lang="en-US" b="0" dirty="0"/>
                  <a:t>rbitrary hyperparameter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Norm penalty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F6EFC7-4864-2647-9DCE-274FC4DA8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286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771</Words>
  <Application>Microsoft Macintosh PowerPoint</Application>
  <PresentationFormat>Widescreen</PresentationFormat>
  <Paragraphs>168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Regularization</vt:lpstr>
      <vt:lpstr>Overview</vt:lpstr>
      <vt:lpstr>Review: Backpropogation</vt:lpstr>
      <vt:lpstr>Review: Cost Function</vt:lpstr>
      <vt:lpstr>Review: Over- and Under-fitting</vt:lpstr>
      <vt:lpstr>Review: Generalization Gap</vt:lpstr>
      <vt:lpstr>Regularization</vt:lpstr>
      <vt:lpstr>Overview</vt:lpstr>
      <vt:lpstr>Weight Norm Based Regularization</vt:lpstr>
      <vt:lpstr>L^2 Parameter Regularization</vt:lpstr>
      <vt:lpstr>L^2 Parameter Regularization</vt:lpstr>
      <vt:lpstr>L^2 Parameter Regularization</vt:lpstr>
      <vt:lpstr>L^1 Parameter Regularization</vt:lpstr>
      <vt:lpstr>L^1 vs L^2 Parameter Regularization</vt:lpstr>
      <vt:lpstr>Weight norm regularization</vt:lpstr>
      <vt:lpstr>Overview</vt:lpstr>
      <vt:lpstr>Early Stopping</vt:lpstr>
      <vt:lpstr>Adding Noise</vt:lpstr>
      <vt:lpstr>Adversarial Training</vt:lpstr>
      <vt:lpstr>Overview</vt:lpstr>
      <vt:lpstr>Ensemble Learning</vt:lpstr>
      <vt:lpstr>Ensemble Learning for Neural Networks</vt:lpstr>
      <vt:lpstr>Dropout Algorithm</vt:lpstr>
      <vt:lpstr>Dropout Training Computational Graph</vt:lpstr>
      <vt:lpstr>Dropout Inference</vt:lpstr>
      <vt:lpstr>Dropout Inference Computational Graph</vt:lpstr>
      <vt:lpstr>Practical Dropout Considerations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Regularization</dc:title>
  <dc:creator>Microsoft Office User</dc:creator>
  <cp:lastModifiedBy>Microsoft Office User</cp:lastModifiedBy>
  <cp:revision>69</cp:revision>
  <dcterms:created xsi:type="dcterms:W3CDTF">2019-09-17T01:00:13Z</dcterms:created>
  <dcterms:modified xsi:type="dcterms:W3CDTF">2019-09-17T22:16:48Z</dcterms:modified>
</cp:coreProperties>
</file>